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sldIdLst>
    <p:sldId id="271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2" userDrawn="1">
          <p15:clr>
            <a:srgbClr val="A4A3A4"/>
          </p15:clr>
        </p15:guide>
        <p15:guide id="2" pos="75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98B6"/>
    <a:srgbClr val="997DA3"/>
    <a:srgbClr val="9C82A7"/>
    <a:srgbClr val="8E6F99"/>
    <a:srgbClr val="815D8D"/>
    <a:srgbClr val="B083B7"/>
    <a:srgbClr val="D6BFDF"/>
    <a:srgbClr val="DBC7E3"/>
    <a:srgbClr val="C2A0C8"/>
    <a:srgbClr val="985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20" y="678"/>
      </p:cViewPr>
      <p:guideLst>
        <p:guide orient="horz" pos="4192"/>
        <p:guide pos="75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14173-869C-4FFB-A165-12660B6ADA95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34EE7-D0BE-4704-AEE1-D5F01DA3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59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898D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4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4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898D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500">
                <a:solidFill>
                  <a:schemeClr val="tx1"/>
                </a:solidFill>
              </a:defRPr>
            </a:lvl2pPr>
            <a:lvl3pPr>
              <a:defRPr sz="2200"/>
            </a:lvl3pPr>
            <a:lvl4pPr>
              <a:defRPr sz="2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6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3"/>
            <a:ext cx="10363200" cy="1362076"/>
          </a:xfrm>
        </p:spPr>
        <p:txBody>
          <a:bodyPr anchor="t">
            <a:normAutofit/>
          </a:bodyPr>
          <a:lstStyle>
            <a:lvl1pPr algn="l">
              <a:defRPr sz="3800" b="0"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5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4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1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1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3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543698"/>
            <a:ext cx="4011084" cy="8914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43697"/>
            <a:ext cx="6815667" cy="55824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5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6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4649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72056"/>
            <a:ext cx="10972800" cy="414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24327" y="5743555"/>
            <a:ext cx="10990731" cy="1092557"/>
            <a:chOff x="457200" y="5605131"/>
            <a:chExt cx="8243048" cy="1092557"/>
          </a:xfrm>
        </p:grpSpPr>
        <p:pic>
          <p:nvPicPr>
            <p:cNvPr id="7" name="Picture 6" descr="RCoA-Initials-RGB.jp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5939328"/>
              <a:ext cx="1302664" cy="7327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5442" y="5605131"/>
              <a:ext cx="2144806" cy="101793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2452" y="5821507"/>
              <a:ext cx="2384448" cy="87618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 userDrawn="1"/>
        </p:nvGrpSpPr>
        <p:grpSpPr>
          <a:xfrm>
            <a:off x="0" y="-1812"/>
            <a:ext cx="12192000" cy="546494"/>
            <a:chOff x="0" y="-1812"/>
            <a:chExt cx="9144000" cy="54649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0" y="-1812"/>
              <a:ext cx="9144000" cy="546494"/>
            </a:xfrm>
            <a:prstGeom prst="rect">
              <a:avLst/>
            </a:prstGeom>
            <a:gradFill flip="none" rotWithShape="1">
              <a:gsLst>
                <a:gs pos="55000">
                  <a:srgbClr val="997DA3"/>
                </a:gs>
                <a:gs pos="0">
                  <a:srgbClr val="815D8D"/>
                </a:gs>
                <a:gs pos="100000">
                  <a:srgbClr val="AD98B6"/>
                </a:gs>
              </a:gsLst>
              <a:lin ang="16200000" scaled="1"/>
              <a:tileRect/>
            </a:gradFill>
          </p:spPr>
          <p:txBody>
            <a:bodyPr wrap="square" rtlCol="0" anchor="ctr" anchorCtr="0">
              <a:noAutofit/>
            </a:bodyPr>
            <a:lstStyle/>
            <a:p>
              <a:pPr algn="r"/>
              <a:endParaRPr lang="en-GB" sz="1200" b="1" dirty="0">
                <a:solidFill>
                  <a:schemeClr val="bg2"/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5728447" y="162450"/>
              <a:ext cx="3050242" cy="25542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/>
              <a:r>
                <a:rPr lang="en-GB" sz="1200" b="1" dirty="0" smtClean="0">
                  <a:solidFill>
                    <a:schemeClr val="bg2"/>
                  </a:solidFill>
                </a:rPr>
                <a:t>NAP6: Perioperative Anaphylaxis   </a:t>
              </a:r>
              <a:endParaRPr lang="en-GB" sz="1200" b="1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605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50ABBF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3200" kern="1200">
          <a:solidFill>
            <a:srgbClr val="3F2A56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F2A56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2400" kern="1200">
          <a:solidFill>
            <a:srgbClr val="3F2A56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62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516" y="2702710"/>
            <a:ext cx="7772400" cy="2578289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Allergy Clinic Perceptions: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The NAP6 Baseline survey</a:t>
            </a: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Prof. William </a:t>
            </a:r>
            <a:r>
              <a:rPr lang="en-US" sz="2200" dirty="0" err="1" smtClean="0">
                <a:solidFill>
                  <a:schemeClr val="bg1"/>
                </a:solidFill>
              </a:rPr>
              <a:t>Egner</a:t>
            </a:r>
            <a:r>
              <a:rPr lang="en-US" sz="2200" dirty="0">
                <a:solidFill>
                  <a:schemeClr val="bg1"/>
                </a:solidFill>
              </a:rPr>
              <a:t/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Consultant Immunologist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368" y="490415"/>
            <a:ext cx="2301424" cy="1092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655" y="563171"/>
            <a:ext cx="3392552" cy="90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did they believe they do well?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Comprehensive assessments</a:t>
            </a:r>
          </a:p>
          <a:p>
            <a:r>
              <a:rPr lang="en-GB" dirty="0" smtClean="0"/>
              <a:t>Achieving Diagnosis</a:t>
            </a:r>
          </a:p>
          <a:p>
            <a:r>
              <a:rPr lang="en-GB" dirty="0" smtClean="0"/>
              <a:t>Communication with health care professionals</a:t>
            </a:r>
          </a:p>
          <a:p>
            <a:r>
              <a:rPr lang="en-GB" dirty="0" smtClean="0"/>
              <a:t>Avoidance advice</a:t>
            </a:r>
          </a:p>
          <a:p>
            <a:r>
              <a:rPr lang="en-GB" dirty="0" smtClean="0"/>
              <a:t>Early access for urgent cases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565" y="3484206"/>
            <a:ext cx="451617" cy="441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883" y="2946227"/>
            <a:ext cx="451617" cy="441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374" y="2416346"/>
            <a:ext cx="451617" cy="4416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37498" y="3946514"/>
            <a:ext cx="534751" cy="669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96000" y="1872056"/>
            <a:ext cx="534751" cy="66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0293"/>
            <a:ext cx="10972800" cy="1143000"/>
          </a:xfrm>
        </p:spPr>
        <p:txBody>
          <a:bodyPr/>
          <a:lstStyle/>
          <a:p>
            <a:r>
              <a:rPr lang="en-GB" dirty="0" smtClean="0"/>
              <a:t>Where was there room for improvement?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Communication</a:t>
            </a:r>
          </a:p>
          <a:p>
            <a:pPr lvl="1"/>
            <a:r>
              <a:rPr lang="en-GB" sz="3200" dirty="0" smtClean="0"/>
              <a:t>Reaction and investigation details</a:t>
            </a:r>
          </a:p>
          <a:p>
            <a:r>
              <a:rPr lang="en-GB" sz="3600" dirty="0" smtClean="0"/>
              <a:t>Testing – chlorhexidine, NMBA and latex</a:t>
            </a:r>
          </a:p>
          <a:p>
            <a:r>
              <a:rPr lang="en-GB" sz="3600" dirty="0" smtClean="0"/>
              <a:t>Waiting times for clinic</a:t>
            </a:r>
          </a:p>
          <a:p>
            <a:r>
              <a:rPr lang="en-GB" sz="3600" dirty="0" smtClean="0"/>
              <a:t>MHRA reporting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541" y="3828877"/>
            <a:ext cx="451617" cy="441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2883" y="3206577"/>
            <a:ext cx="451617" cy="441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433" y="2577927"/>
            <a:ext cx="451617" cy="441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783" y="4542908"/>
            <a:ext cx="451617" cy="44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37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74525" y="3029499"/>
            <a:ext cx="8669197" cy="8572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rgbClr val="00A7B5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en-US" sz="5000" dirty="0" smtClean="0">
                <a:solidFill>
                  <a:schemeClr val="bg1"/>
                </a:solidFill>
              </a:rPr>
              <a:t>Thank you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6493"/>
            <a:ext cx="4133850" cy="1143000"/>
          </a:xfrm>
        </p:spPr>
        <p:txBody>
          <a:bodyPr/>
          <a:lstStyle/>
          <a:p>
            <a:r>
              <a:rPr lang="en-US" dirty="0" smtClean="0"/>
              <a:t>Guidelines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185" y="819150"/>
            <a:ext cx="7254815" cy="43283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BSACI</a:t>
            </a:r>
            <a:endParaRPr lang="en-US" sz="1200" b="1" dirty="0" smtClean="0"/>
          </a:p>
          <a:p>
            <a:r>
              <a:rPr lang="en-GB" sz="1600" dirty="0" smtClean="0"/>
              <a:t>B1 Drug allergy </a:t>
            </a:r>
            <a:r>
              <a:rPr lang="en-GB" sz="1600" dirty="0"/>
              <a:t>centre with </a:t>
            </a:r>
            <a:r>
              <a:rPr lang="en-GB" sz="1600" dirty="0" smtClean="0"/>
              <a:t>expertise/high throughput</a:t>
            </a:r>
          </a:p>
          <a:p>
            <a:r>
              <a:rPr lang="en-GB" sz="1600" dirty="0" smtClean="0"/>
              <a:t>B2 Able </a:t>
            </a:r>
            <a:r>
              <a:rPr lang="en-GB" sz="1600" dirty="0"/>
              <a:t>to investigate all potential </a:t>
            </a:r>
            <a:r>
              <a:rPr lang="en-GB" sz="1600" dirty="0" smtClean="0"/>
              <a:t>causes</a:t>
            </a:r>
          </a:p>
          <a:p>
            <a:r>
              <a:rPr lang="en-GB" sz="1600" dirty="0" smtClean="0"/>
              <a:t>B3 </a:t>
            </a:r>
            <a:r>
              <a:rPr lang="en-GB" sz="1600" dirty="0"/>
              <a:t>D</a:t>
            </a:r>
            <a:r>
              <a:rPr lang="en-GB" sz="1600" dirty="0" smtClean="0"/>
              <a:t>edicated </a:t>
            </a:r>
            <a:r>
              <a:rPr lang="en-GB" sz="1600" dirty="0"/>
              <a:t>drug allergy clinic </a:t>
            </a:r>
            <a:endParaRPr lang="en-GB" sz="1600" dirty="0" smtClean="0"/>
          </a:p>
          <a:p>
            <a:r>
              <a:rPr lang="en-GB" sz="1600" dirty="0" smtClean="0">
                <a:solidFill>
                  <a:srgbClr val="FF0000"/>
                </a:solidFill>
              </a:rPr>
              <a:t>B4.1 Skin testing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B4.1 </a:t>
            </a:r>
            <a:r>
              <a:rPr lang="en-GB" sz="1600" dirty="0">
                <a:solidFill>
                  <a:srgbClr val="FF0000"/>
                </a:solidFill>
              </a:rPr>
              <a:t>D</a:t>
            </a:r>
            <a:r>
              <a:rPr lang="en-GB" sz="1600" dirty="0" smtClean="0">
                <a:solidFill>
                  <a:srgbClr val="FF0000"/>
                </a:solidFill>
              </a:rPr>
              <a:t>rug challenge where necessary</a:t>
            </a:r>
            <a:endParaRPr lang="en-GB" sz="1600" dirty="0">
              <a:solidFill>
                <a:srgbClr val="FF0000"/>
              </a:solidFill>
            </a:endParaRPr>
          </a:p>
          <a:p>
            <a:r>
              <a:rPr lang="en-GB" sz="1600" dirty="0">
                <a:solidFill>
                  <a:srgbClr val="FF0000"/>
                </a:solidFill>
              </a:rPr>
              <a:t>B5 I</a:t>
            </a:r>
            <a:r>
              <a:rPr lang="en-GB" sz="1600" dirty="0" smtClean="0">
                <a:solidFill>
                  <a:srgbClr val="FF0000"/>
                </a:solidFill>
              </a:rPr>
              <a:t>dentify </a:t>
            </a:r>
            <a:r>
              <a:rPr lang="en-GB" sz="1600" dirty="0">
                <a:solidFill>
                  <a:srgbClr val="FF0000"/>
                </a:solidFill>
              </a:rPr>
              <a:t>the </a:t>
            </a:r>
            <a:r>
              <a:rPr lang="en-GB" sz="1600" dirty="0" smtClean="0">
                <a:solidFill>
                  <a:srgbClr val="FF0000"/>
                </a:solidFill>
              </a:rPr>
              <a:t>cause </a:t>
            </a:r>
            <a:r>
              <a:rPr lang="en-GB" sz="1600" dirty="0">
                <a:solidFill>
                  <a:srgbClr val="FF0000"/>
                </a:solidFill>
              </a:rPr>
              <a:t>and </a:t>
            </a:r>
            <a:r>
              <a:rPr lang="en-GB" sz="1600" dirty="0" smtClean="0">
                <a:solidFill>
                  <a:srgbClr val="FF0000"/>
                </a:solidFill>
              </a:rPr>
              <a:t>recommend safe future </a:t>
            </a:r>
            <a:r>
              <a:rPr lang="en-GB" sz="1600" dirty="0">
                <a:solidFill>
                  <a:srgbClr val="FF0000"/>
                </a:solidFill>
              </a:rPr>
              <a:t>use. </a:t>
            </a:r>
            <a:endParaRPr lang="en-GB" sz="1600" dirty="0" smtClean="0">
              <a:solidFill>
                <a:srgbClr val="FF0000"/>
              </a:solidFill>
            </a:endParaRPr>
          </a:p>
          <a:p>
            <a:r>
              <a:rPr lang="en-GB" sz="1600" dirty="0" smtClean="0">
                <a:solidFill>
                  <a:srgbClr val="FF0000"/>
                </a:solidFill>
              </a:rPr>
              <a:t>B6 Detailed </a:t>
            </a:r>
            <a:r>
              <a:rPr lang="en-GB" sz="1600" dirty="0">
                <a:solidFill>
                  <a:srgbClr val="FF0000"/>
                </a:solidFill>
              </a:rPr>
              <a:t>report to </a:t>
            </a:r>
            <a:r>
              <a:rPr lang="en-GB" sz="1600" dirty="0" err="1" smtClean="0">
                <a:solidFill>
                  <a:srgbClr val="FF0000"/>
                </a:solidFill>
              </a:rPr>
              <a:t>referrer+GP</a:t>
            </a:r>
            <a:r>
              <a:rPr lang="en-GB" sz="1600" dirty="0" smtClean="0">
                <a:solidFill>
                  <a:srgbClr val="FF0000"/>
                </a:solidFill>
              </a:rPr>
              <a:t>; short </a:t>
            </a:r>
            <a:r>
              <a:rPr lang="en-GB" sz="1600" dirty="0">
                <a:solidFill>
                  <a:srgbClr val="FF0000"/>
                </a:solidFill>
              </a:rPr>
              <a:t>report </a:t>
            </a:r>
            <a:r>
              <a:rPr lang="en-GB" sz="1600" dirty="0" smtClean="0">
                <a:solidFill>
                  <a:srgbClr val="FF0000"/>
                </a:solidFill>
              </a:rPr>
              <a:t>to patient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B7 Anaesthetist— report </a:t>
            </a:r>
            <a:r>
              <a:rPr lang="en-GB" sz="1600" dirty="0">
                <a:solidFill>
                  <a:srgbClr val="FF0000"/>
                </a:solidFill>
              </a:rPr>
              <a:t>to MHRA </a:t>
            </a:r>
            <a:endParaRPr lang="en-GB" sz="1600" dirty="0" smtClean="0">
              <a:solidFill>
                <a:srgbClr val="FF0000"/>
              </a:solidFill>
            </a:endParaRPr>
          </a:p>
          <a:p>
            <a:r>
              <a:rPr lang="en-GB" sz="1600" dirty="0" smtClean="0">
                <a:solidFill>
                  <a:srgbClr val="FF0000"/>
                </a:solidFill>
              </a:rPr>
              <a:t>B8.1 </a:t>
            </a:r>
            <a:r>
              <a:rPr lang="en-GB" sz="1600" dirty="0">
                <a:solidFill>
                  <a:srgbClr val="FF0000"/>
                </a:solidFill>
              </a:rPr>
              <a:t>Identify the cause of the </a:t>
            </a:r>
            <a:r>
              <a:rPr lang="en-GB" sz="1600" dirty="0" smtClean="0">
                <a:solidFill>
                  <a:srgbClr val="FF0000"/>
                </a:solidFill>
              </a:rPr>
              <a:t>reaction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B8.2 </a:t>
            </a:r>
            <a:r>
              <a:rPr lang="en-GB" sz="1600" dirty="0">
                <a:solidFill>
                  <a:srgbClr val="FF0000"/>
                </a:solidFill>
              </a:rPr>
              <a:t>Identify drugs likely to be safe for future anaesthesia </a:t>
            </a:r>
            <a:endParaRPr lang="en-GB" sz="1600" dirty="0" smtClean="0">
              <a:solidFill>
                <a:srgbClr val="FF0000"/>
              </a:solidFill>
            </a:endParaRPr>
          </a:p>
          <a:p>
            <a:r>
              <a:rPr lang="en-GB" sz="1600" dirty="0" smtClean="0">
                <a:solidFill>
                  <a:srgbClr val="FF0000"/>
                </a:solidFill>
              </a:rPr>
              <a:t>B8.3 Written </a:t>
            </a:r>
            <a:r>
              <a:rPr lang="en-GB" sz="1600" dirty="0">
                <a:solidFill>
                  <a:srgbClr val="FF0000"/>
                </a:solidFill>
              </a:rPr>
              <a:t>report to referring consultant, </a:t>
            </a:r>
            <a:r>
              <a:rPr lang="en-GB" sz="1600" dirty="0" smtClean="0">
                <a:solidFill>
                  <a:srgbClr val="FF0000"/>
                </a:solidFill>
              </a:rPr>
              <a:t>GP </a:t>
            </a:r>
            <a:r>
              <a:rPr lang="en-GB" sz="1600" dirty="0">
                <a:solidFill>
                  <a:srgbClr val="FF0000"/>
                </a:solidFill>
              </a:rPr>
              <a:t>and surgeon </a:t>
            </a:r>
            <a:endParaRPr lang="en-GB" sz="1600" dirty="0" smtClean="0">
              <a:solidFill>
                <a:srgbClr val="FF0000"/>
              </a:solidFill>
            </a:endParaRPr>
          </a:p>
          <a:p>
            <a:r>
              <a:rPr lang="en-GB" sz="1600" dirty="0" smtClean="0">
                <a:solidFill>
                  <a:srgbClr val="FF0000"/>
                </a:solidFill>
              </a:rPr>
              <a:t>B8.4 </a:t>
            </a:r>
            <a:r>
              <a:rPr lang="en-GB" sz="1600" dirty="0">
                <a:solidFill>
                  <a:srgbClr val="FF0000"/>
                </a:solidFill>
              </a:rPr>
              <a:t>Provide patient with a brief “to whom it may concern” </a:t>
            </a:r>
            <a:r>
              <a:rPr lang="en-GB" sz="1600" dirty="0" smtClean="0">
                <a:solidFill>
                  <a:srgbClr val="FF0000"/>
                </a:solidFill>
              </a:rPr>
              <a:t>letter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B8.5 </a:t>
            </a:r>
            <a:r>
              <a:rPr lang="en-GB" sz="1600" dirty="0">
                <a:solidFill>
                  <a:srgbClr val="FF0000"/>
                </a:solidFill>
              </a:rPr>
              <a:t>Provide patient with an “alert” </a:t>
            </a:r>
            <a:r>
              <a:rPr lang="en-GB" sz="1600" dirty="0" smtClean="0">
                <a:solidFill>
                  <a:srgbClr val="FF0000"/>
                </a:solidFill>
              </a:rPr>
              <a:t>and specific wording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B8.6 </a:t>
            </a:r>
            <a:r>
              <a:rPr lang="en-GB" sz="1600" dirty="0">
                <a:solidFill>
                  <a:srgbClr val="FF0000"/>
                </a:solidFill>
              </a:rPr>
              <a:t>Report to MHRA</a:t>
            </a:r>
          </a:p>
          <a:p>
            <a:r>
              <a:rPr lang="en-GB" sz="1600" dirty="0"/>
              <a:t>B9 C</a:t>
            </a:r>
            <a:r>
              <a:rPr lang="en-GB" sz="1600" dirty="0" smtClean="0"/>
              <a:t>linic </a:t>
            </a:r>
            <a:r>
              <a:rPr lang="en-GB" sz="1600" dirty="0"/>
              <a:t>nurse with specialist allergy </a:t>
            </a:r>
            <a:r>
              <a:rPr lang="en-GB" sz="1600" dirty="0" smtClean="0"/>
              <a:t>experience</a:t>
            </a:r>
            <a:endParaRPr lang="en-GB" sz="1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4672" y="1447800"/>
            <a:ext cx="4258574" cy="427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7B5"/>
              </a:buClr>
              <a:buFont typeface="Arial"/>
              <a:buChar char="•"/>
              <a:defRPr sz="28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7B5"/>
              </a:buClr>
              <a:buFont typeface="Arial"/>
              <a:buChar char="•"/>
              <a:defRPr sz="22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NICE CG183</a:t>
            </a:r>
          </a:p>
          <a:p>
            <a:r>
              <a:rPr lang="en-GB" sz="2000" b="1" dirty="0" smtClean="0"/>
              <a:t>N1 written information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N1.1 Allergic or non-allergic reaction 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N1.2 </a:t>
            </a:r>
            <a:r>
              <a:rPr lang="en-GB" sz="1600" dirty="0">
                <a:solidFill>
                  <a:srgbClr val="FF0000"/>
                </a:solidFill>
              </a:rPr>
              <a:t>D</a:t>
            </a:r>
            <a:r>
              <a:rPr lang="en-GB" sz="1600" dirty="0" smtClean="0">
                <a:solidFill>
                  <a:srgbClr val="FF0000"/>
                </a:solidFill>
              </a:rPr>
              <a:t>rug name and a description of their reaction 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N1.3 Investigations used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N1.4 Drugs or drug classes to avoid in future 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N1.5 Safe alternative drugs to use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N2.1 structured written info. to patient</a:t>
            </a:r>
          </a:p>
          <a:p>
            <a:pPr marL="0" indent="0">
              <a:buNone/>
            </a:pPr>
            <a:r>
              <a:rPr lang="en-GB" sz="2600" b="1" dirty="0" smtClean="0"/>
              <a:t>AAGBI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MHRA reporting</a:t>
            </a:r>
          </a:p>
        </p:txBody>
      </p:sp>
    </p:spTree>
    <p:extLst>
      <p:ext uri="{BB962C8B-B14F-4D97-AF65-F5344CB8AC3E}">
        <p14:creationId xmlns:p14="http://schemas.microsoft.com/office/powerpoint/2010/main" val="6644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6492"/>
            <a:ext cx="3657600" cy="4658111"/>
          </a:xfrm>
        </p:spPr>
        <p:txBody>
          <a:bodyPr>
            <a:normAutofit/>
          </a:bodyPr>
          <a:lstStyle/>
          <a:p>
            <a:r>
              <a:rPr lang="en-US" dirty="0" smtClean="0"/>
              <a:t>Where are</a:t>
            </a:r>
            <a:br>
              <a:rPr lang="en-US" dirty="0" smtClean="0"/>
            </a:br>
            <a:r>
              <a:rPr lang="en-US" dirty="0" smtClean="0"/>
              <a:t> the </a:t>
            </a:r>
            <a:br>
              <a:rPr lang="en-US" dirty="0" smtClean="0"/>
            </a:br>
            <a:r>
              <a:rPr lang="en-US" dirty="0" smtClean="0"/>
              <a:t>Specialist </a:t>
            </a:r>
            <a:br>
              <a:rPr lang="en-US" dirty="0" smtClean="0"/>
            </a:br>
            <a:r>
              <a:rPr lang="en-US" dirty="0" err="1" smtClean="0"/>
              <a:t>PoA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clinics?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467942"/>
              </p:ext>
            </p:extLst>
          </p:nvPr>
        </p:nvGraphicFramePr>
        <p:xfrm>
          <a:off x="3416060" y="626775"/>
          <a:ext cx="3779164" cy="5348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Acrobat Document" r:id="rId3" imgW="2833567" imgH="4009988" progId="Acrobat.Document.11">
                  <p:embed/>
                </p:oleObj>
              </mc:Choice>
              <mc:Fallback>
                <p:oleObj name="Acrobat Document" r:id="rId3" imgW="2833567" imgH="4009988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6060" y="626775"/>
                        <a:ext cx="3779164" cy="5348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81" t="18610" r="49535" b="16898"/>
          <a:stretch/>
        </p:blipFill>
        <p:spPr>
          <a:xfrm>
            <a:off x="8567531" y="798361"/>
            <a:ext cx="2756452" cy="486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359" t="15695" r="25898" b="6862"/>
          <a:stretch/>
        </p:blipFill>
        <p:spPr>
          <a:xfrm rot="16200000">
            <a:off x="3959678" y="-1045024"/>
            <a:ext cx="4272644" cy="929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071" y="2673430"/>
            <a:ext cx="339306" cy="331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171" y="2673430"/>
            <a:ext cx="339306" cy="331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763" y="1418487"/>
            <a:ext cx="339306" cy="331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Adherence to BSACI Guidance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205" y="1410230"/>
            <a:ext cx="339306" cy="3318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3242" y="1438034"/>
            <a:ext cx="339306" cy="3318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2132" y="1438034"/>
            <a:ext cx="339306" cy="3318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509" y="1403305"/>
            <a:ext cx="339306" cy="3318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29431" y="2290785"/>
            <a:ext cx="233993" cy="2927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130643" y="1971681"/>
            <a:ext cx="233993" cy="2927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336" y="3177426"/>
            <a:ext cx="339306" cy="3318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396" y="2298696"/>
            <a:ext cx="339306" cy="3318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85020" y="2925362"/>
            <a:ext cx="233993" cy="29273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71022" y="1477128"/>
            <a:ext cx="233993" cy="29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406" t="15226" r="52060" b="5493"/>
          <a:stretch/>
        </p:blipFill>
        <p:spPr>
          <a:xfrm rot="16200000">
            <a:off x="3390260" y="-340473"/>
            <a:ext cx="4970191" cy="71904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1571" y="1676400"/>
            <a:ext cx="1730828" cy="321672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116777" y="2788950"/>
            <a:ext cx="3851562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communication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81924" y="3399574"/>
            <a:ext cx="310661" cy="3886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56349" y="3399574"/>
            <a:ext cx="310661" cy="388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07311" y="3399573"/>
            <a:ext cx="310661" cy="3886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76778" y="3399574"/>
            <a:ext cx="310661" cy="3886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618" y="546176"/>
            <a:ext cx="377690" cy="3693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374" y="2418207"/>
            <a:ext cx="404665" cy="3957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142" y="1880941"/>
            <a:ext cx="404665" cy="3957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860" y="1880940"/>
            <a:ext cx="404665" cy="3957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703" y="571775"/>
            <a:ext cx="404665" cy="3957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30774" y="3399574"/>
            <a:ext cx="310661" cy="38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MHRA Reporting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995" t="41216" r="30917" b="13781"/>
          <a:stretch/>
        </p:blipFill>
        <p:spPr>
          <a:xfrm>
            <a:off x="1563329" y="1689493"/>
            <a:ext cx="8240915" cy="3982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36791" y="3994659"/>
            <a:ext cx="414532" cy="5186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2043112"/>
            <a:ext cx="451617" cy="44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Delay in clinic assessments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694" t="28959" r="19276" b="38898"/>
          <a:stretch/>
        </p:blipFill>
        <p:spPr>
          <a:xfrm>
            <a:off x="323850" y="1439000"/>
            <a:ext cx="4334452" cy="29933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l="49694" t="61672" r="18579" b="4782"/>
          <a:stretch/>
        </p:blipFill>
        <p:spPr>
          <a:xfrm>
            <a:off x="3606800" y="2229859"/>
            <a:ext cx="4483100" cy="3160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85" t="12917" r="14907" b="15403"/>
          <a:stretch/>
        </p:blipFill>
        <p:spPr>
          <a:xfrm>
            <a:off x="7518650" y="3022600"/>
            <a:ext cx="4120900" cy="2628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89899" y="2718309"/>
            <a:ext cx="243227" cy="3042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91049" y="1899610"/>
            <a:ext cx="243227" cy="3042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91048" y="2322865"/>
            <a:ext cx="243227" cy="3042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1225" y="3037984"/>
            <a:ext cx="366026" cy="3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8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NMBA </a:t>
            </a:r>
            <a:br>
              <a:rPr lang="en-GB" dirty="0" smtClean="0"/>
            </a:br>
            <a:r>
              <a:rPr lang="en-GB" dirty="0" smtClean="0"/>
              <a:t>testing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857" t="27126" r="7146" b="10094"/>
          <a:stretch/>
        </p:blipFill>
        <p:spPr>
          <a:xfrm>
            <a:off x="2844800" y="654050"/>
            <a:ext cx="6978650" cy="5124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183" y="1822277"/>
            <a:ext cx="451617" cy="441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741" y="2484781"/>
            <a:ext cx="451617" cy="44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Tests used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6" t="17482" r="10214" b="15647"/>
          <a:stretch/>
        </p:blipFill>
        <p:spPr>
          <a:xfrm>
            <a:off x="2143506" y="1524000"/>
            <a:ext cx="7584693" cy="399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Theme2016">
  <a:themeElements>
    <a:clrScheme name="RCoA Branding 201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91F51"/>
      </a:accent1>
      <a:accent2>
        <a:srgbClr val="50ABBF"/>
      </a:accent2>
      <a:accent3>
        <a:srgbClr val="8A5D9A"/>
      </a:accent3>
      <a:accent4>
        <a:srgbClr val="83B9E2"/>
      </a:accent4>
      <a:accent5>
        <a:srgbClr val="CD6084"/>
      </a:accent5>
      <a:accent6>
        <a:srgbClr val="888A88"/>
      </a:accent6>
      <a:hlink>
        <a:srgbClr val="50ABBF"/>
      </a:hlink>
      <a:folHlink>
        <a:srgbClr val="8A5D9A"/>
      </a:folHlink>
    </a:clrScheme>
    <a:fontScheme name="RCoA Branding Font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237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PowerpointTheme2016</vt:lpstr>
      <vt:lpstr>Acrobat Document</vt:lpstr>
      <vt:lpstr>Allergy Clinic Perceptions: The NAP6 Baseline survey Prof. William Egner Consultant Immunologist</vt:lpstr>
      <vt:lpstr>Guidelines used</vt:lpstr>
      <vt:lpstr>Where are  the  Specialist  PoA  clinics?</vt:lpstr>
      <vt:lpstr>Adherence to BSACI Guidance</vt:lpstr>
      <vt:lpstr>communication</vt:lpstr>
      <vt:lpstr>MHRA Reporting</vt:lpstr>
      <vt:lpstr>Delay in clinic assessments</vt:lpstr>
      <vt:lpstr>NMBA  testing</vt:lpstr>
      <vt:lpstr>Tests used</vt:lpstr>
      <vt:lpstr>What did they believe they do well?</vt:lpstr>
      <vt:lpstr>Where was there room for improvement?</vt:lpstr>
      <vt:lpstr>PowerPoint Presentation</vt:lpstr>
    </vt:vector>
  </TitlesOfParts>
  <Company>RCoA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on two lines Name Title</dc:title>
  <dc:creator>Laura Farmer</dc:creator>
  <cp:lastModifiedBy>Laura Farmer</cp:lastModifiedBy>
  <cp:revision>91</cp:revision>
  <dcterms:created xsi:type="dcterms:W3CDTF">2018-04-06T08:51:48Z</dcterms:created>
  <dcterms:modified xsi:type="dcterms:W3CDTF">2018-05-10T08:23:36Z</dcterms:modified>
</cp:coreProperties>
</file>